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Lobster Tw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LobsterTwo-regular.fntdata"/><Relationship Id="rId14" Type="http://schemas.openxmlformats.org/officeDocument/2006/relationships/slide" Target="slides/slide10.xml"/><Relationship Id="rId17" Type="http://schemas.openxmlformats.org/officeDocument/2006/relationships/font" Target="fonts/LobsterTwo-italic.fntdata"/><Relationship Id="rId16" Type="http://schemas.openxmlformats.org/officeDocument/2006/relationships/font" Target="fonts/LobsterTwo-bold.fntdata"/><Relationship Id="rId5" Type="http://schemas.openxmlformats.org/officeDocument/2006/relationships/slide" Target="slides/slide1.xml"/><Relationship Id="rId6" Type="http://schemas.openxmlformats.org/officeDocument/2006/relationships/slide" Target="slides/slide2.xml"/><Relationship Id="rId18" Type="http://schemas.openxmlformats.org/officeDocument/2006/relationships/font" Target="fonts/LobsterTwo-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fee6dbd8b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fee6dbd8b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136c85ee35_0_1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136c85ee35_0_1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5477fb3b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5477fb3b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36c85ee35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136c85ee35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36c85ee35_0_1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36c85ee35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965c6c61b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965c6c61b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36c85ee35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36c85ee35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36c85ee35_0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36c85ee35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36c85ee35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36c85ee35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136c85ee35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36c85ee35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https://www.jacksonsd.org/domain/19"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mailto:kmbischoff@jacksonsd.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docs.google.com/spreadsheets/d/1vaf3CKwqQacVDbUR2VsQm79A3B6GTAjA2pzRJgaLz00/edit#gid=1176375546" TargetMode="External"/><Relationship Id="rId4" Type="http://schemas.openxmlformats.org/officeDocument/2006/relationships/hyperlink" Target="https://docs.google.com/spreadsheets/d/1vaf3CKwqQacVDbUR2VsQm79A3B6GTAjA2pzRJgaLz00/edit#gid=117637554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descr="ae5ec95290f5f7d528fc1a577ce76d00.jpg" id="54" name="Google Shape;54;p13"/>
          <p:cNvPicPr preferRelativeResize="0"/>
          <p:nvPr/>
        </p:nvPicPr>
        <p:blipFill>
          <a:blip r:embed="rId3">
            <a:alphaModFix/>
          </a:blip>
          <a:stretch>
            <a:fillRect/>
          </a:stretch>
        </p:blipFill>
        <p:spPr>
          <a:xfrm>
            <a:off x="7138650" y="115475"/>
            <a:ext cx="1832800" cy="2120125"/>
          </a:xfrm>
          <a:prstGeom prst="rect">
            <a:avLst/>
          </a:prstGeom>
          <a:noFill/>
          <a:ln>
            <a:noFill/>
          </a:ln>
        </p:spPr>
      </p:pic>
      <p:sp>
        <p:nvSpPr>
          <p:cNvPr id="55" name="Google Shape;55;p13"/>
          <p:cNvSpPr txBox="1"/>
          <p:nvPr>
            <p:ph type="ctrTitle"/>
          </p:nvPr>
        </p:nvSpPr>
        <p:spPr>
          <a:xfrm>
            <a:off x="1303200" y="689750"/>
            <a:ext cx="7059000" cy="3243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t/>
            </a:r>
            <a:endParaRPr sz="4800">
              <a:latin typeface="Lobster Two"/>
              <a:ea typeface="Lobster Two"/>
              <a:cs typeface="Lobster Two"/>
              <a:sym typeface="Lobster Two"/>
            </a:endParaRPr>
          </a:p>
          <a:p>
            <a:pPr indent="0" lvl="0" marL="0" rtl="0" algn="l">
              <a:spcBef>
                <a:spcPts val="0"/>
              </a:spcBef>
              <a:spcAft>
                <a:spcPts val="0"/>
              </a:spcAft>
              <a:buClr>
                <a:schemeClr val="dk1"/>
              </a:buClr>
              <a:buSzPts val="1100"/>
              <a:buFont typeface="Arial"/>
              <a:buNone/>
            </a:pPr>
            <a:r>
              <a:rPr lang="en" sz="3600">
                <a:latin typeface="Lobster Two"/>
                <a:ea typeface="Lobster Two"/>
                <a:cs typeface="Lobster Two"/>
                <a:sym typeface="Lobster Two"/>
              </a:rPr>
              <a:t>Welcome to 6th Grade English / Language Arts &amp; Literacy Class</a:t>
            </a:r>
            <a:endParaRPr sz="3600">
              <a:latin typeface="Lobster Two"/>
              <a:ea typeface="Lobster Two"/>
              <a:cs typeface="Lobster Two"/>
              <a:sym typeface="Lobster Two"/>
            </a:endParaRPr>
          </a:p>
          <a:p>
            <a:pPr indent="0" lvl="0" marL="0" rtl="0" algn="l">
              <a:spcBef>
                <a:spcPts val="0"/>
              </a:spcBef>
              <a:spcAft>
                <a:spcPts val="0"/>
              </a:spcAft>
              <a:buClr>
                <a:schemeClr val="dk1"/>
              </a:buClr>
              <a:buSzPts val="1100"/>
              <a:buFont typeface="Arial"/>
              <a:buNone/>
            </a:pPr>
            <a:r>
              <a:rPr lang="en" sz="3600">
                <a:latin typeface="Lobster Two"/>
                <a:ea typeface="Lobster Two"/>
                <a:cs typeface="Lobster Two"/>
                <a:sym typeface="Lobster Two"/>
              </a:rPr>
              <a:t>With Ms. Bischoff and Mrs. Feinen!</a:t>
            </a:r>
            <a:endParaRPr sz="3600">
              <a:latin typeface="Lobster Two"/>
              <a:ea typeface="Lobster Two"/>
              <a:cs typeface="Lobster Two"/>
              <a:sym typeface="Lobster Two"/>
            </a:endParaRPr>
          </a:p>
          <a:p>
            <a:pPr indent="0" lvl="0" marL="0" rtl="0" algn="l">
              <a:spcBef>
                <a:spcPts val="0"/>
              </a:spcBef>
              <a:spcAft>
                <a:spcPts val="0"/>
              </a:spcAft>
              <a:buNone/>
            </a:pPr>
            <a:r>
              <a:t/>
            </a:r>
            <a:endParaRPr sz="3000"/>
          </a:p>
        </p:txBody>
      </p:sp>
      <p:sp>
        <p:nvSpPr>
          <p:cNvPr id="56" name="Google Shape;56;p13"/>
          <p:cNvSpPr txBox="1"/>
          <p:nvPr/>
        </p:nvSpPr>
        <p:spPr>
          <a:xfrm>
            <a:off x="7633925" y="1199475"/>
            <a:ext cx="3000000" cy="300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100" u="sng">
                <a:solidFill>
                  <a:schemeClr val="hlink"/>
                </a:solidFill>
                <a:hlinkClick r:id="rId4"/>
              </a:rPr>
              <a:t>For Parents &amp; Students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135400"/>
            <a:ext cx="8520600" cy="882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800">
                <a:latin typeface="Lobster Two"/>
                <a:ea typeface="Lobster Two"/>
                <a:cs typeface="Lobster Two"/>
                <a:sym typeface="Lobster Two"/>
              </a:rPr>
              <a:t>Questions and concerns...</a:t>
            </a:r>
            <a:endParaRPr/>
          </a:p>
        </p:txBody>
      </p:sp>
      <p:sp>
        <p:nvSpPr>
          <p:cNvPr id="111" name="Google Shape;111;p22"/>
          <p:cNvSpPr txBox="1"/>
          <p:nvPr>
            <p:ph idx="1" type="body"/>
          </p:nvPr>
        </p:nvSpPr>
        <p:spPr>
          <a:xfrm>
            <a:off x="311700" y="935500"/>
            <a:ext cx="8520600" cy="363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000000"/>
                </a:solidFill>
              </a:rPr>
              <a:t>Feel free to</a:t>
            </a:r>
            <a:r>
              <a:rPr lang="en" sz="2400">
                <a:solidFill>
                  <a:srgbClr val="000000"/>
                </a:solidFill>
              </a:rPr>
              <a:t> email me at anytime with questions or concerns about your child: </a:t>
            </a:r>
            <a:r>
              <a:rPr b="1" lang="en" sz="2400" u="sng">
                <a:solidFill>
                  <a:srgbClr val="0000FF"/>
                </a:solidFill>
                <a:hlinkClick r:id="rId3">
                  <a:extLst>
                    <a:ext uri="{A12FA001-AC4F-418D-AE19-62706E023703}">
                      <ahyp:hlinkClr val="tx"/>
                    </a:ext>
                  </a:extLst>
                </a:hlinkClick>
              </a:rPr>
              <a:t>kmbischoff@jacksonsd.org</a:t>
            </a:r>
            <a:endParaRPr b="1" sz="2400">
              <a:solidFill>
                <a:srgbClr val="0000FF"/>
              </a:solidFill>
            </a:endParaRPr>
          </a:p>
          <a:p>
            <a:pPr indent="0" lvl="0" marL="0" rtl="0" algn="l">
              <a:spcBef>
                <a:spcPts val="1600"/>
              </a:spcBef>
              <a:spcAft>
                <a:spcPts val="0"/>
              </a:spcAft>
              <a:buNone/>
            </a:pPr>
            <a:r>
              <a:t/>
            </a:r>
            <a:endParaRPr b="1" sz="2400">
              <a:solidFill>
                <a:srgbClr val="000000"/>
              </a:solidFill>
            </a:endParaRPr>
          </a:p>
          <a:p>
            <a:pPr indent="0" lvl="0" marL="0" rtl="0" algn="l">
              <a:spcBef>
                <a:spcPts val="1600"/>
              </a:spcBef>
              <a:spcAft>
                <a:spcPts val="0"/>
              </a:spcAft>
              <a:buNone/>
            </a:pPr>
            <a:r>
              <a:rPr lang="en" sz="3000">
                <a:solidFill>
                  <a:srgbClr val="000000"/>
                </a:solidFill>
                <a:latin typeface="Lobster Two"/>
                <a:ea typeface="Lobster Two"/>
                <a:cs typeface="Lobster Two"/>
                <a:sym typeface="Lobster Two"/>
              </a:rPr>
              <a:t>Thank you for being a supportive and caring parent!</a:t>
            </a:r>
            <a:endParaRPr sz="3000">
              <a:solidFill>
                <a:srgbClr val="000000"/>
              </a:solidFill>
              <a:latin typeface="Lobster Two"/>
              <a:ea typeface="Lobster Two"/>
              <a:cs typeface="Lobster Two"/>
              <a:sym typeface="Lobster Two"/>
            </a:endParaRPr>
          </a:p>
          <a:p>
            <a:pPr indent="0" lvl="0" marL="0" rtl="0" algn="l">
              <a:spcBef>
                <a:spcPts val="1600"/>
              </a:spcBef>
              <a:spcAft>
                <a:spcPts val="1600"/>
              </a:spcAft>
              <a:buNone/>
            </a:pPr>
            <a:r>
              <a:t/>
            </a:r>
            <a:endParaRPr sz="24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800">
                <a:latin typeface="Lobster Two"/>
                <a:ea typeface="Lobster Two"/>
                <a:cs typeface="Lobster Two"/>
                <a:sym typeface="Lobster Two"/>
              </a:rPr>
              <a:t>Goals</a:t>
            </a:r>
            <a:endParaRPr b="1" sz="4800"/>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68300" lvl="0" marL="457200" rtl="0" algn="l">
              <a:lnSpc>
                <a:spcPct val="100000"/>
              </a:lnSpc>
              <a:spcBef>
                <a:spcPts val="0"/>
              </a:spcBef>
              <a:spcAft>
                <a:spcPts val="0"/>
              </a:spcAft>
              <a:buClr>
                <a:schemeClr val="dk1"/>
              </a:buClr>
              <a:buSzPts val="2200"/>
              <a:buChar char="●"/>
            </a:pPr>
            <a:r>
              <a:rPr lang="en" sz="2200">
                <a:solidFill>
                  <a:schemeClr val="dk1"/>
                </a:solidFill>
              </a:rPr>
              <a:t>Self-select books that are enjoyable, interesting and manageable for students when reading independently. </a:t>
            </a:r>
            <a:endParaRPr sz="2200">
              <a:solidFill>
                <a:schemeClr val="dk1"/>
              </a:solidFill>
            </a:endParaRPr>
          </a:p>
          <a:p>
            <a:pPr indent="-368300" lvl="0" marL="457200" rtl="0" algn="l">
              <a:lnSpc>
                <a:spcPct val="100000"/>
              </a:lnSpc>
              <a:spcBef>
                <a:spcPts val="0"/>
              </a:spcBef>
              <a:spcAft>
                <a:spcPts val="0"/>
              </a:spcAft>
              <a:buClr>
                <a:schemeClr val="dk1"/>
              </a:buClr>
              <a:buSzPts val="2200"/>
              <a:buChar char="●"/>
            </a:pPr>
            <a:r>
              <a:rPr lang="en" sz="2200">
                <a:solidFill>
                  <a:schemeClr val="dk1"/>
                </a:solidFill>
              </a:rPr>
              <a:t>Dive deep into fiction to find and analyze important elements of the story. </a:t>
            </a:r>
            <a:endParaRPr sz="2200">
              <a:solidFill>
                <a:schemeClr val="dk1"/>
              </a:solidFill>
            </a:endParaRPr>
          </a:p>
          <a:p>
            <a:pPr indent="-368300" lvl="0" marL="457200" rtl="0" algn="l">
              <a:lnSpc>
                <a:spcPct val="100000"/>
              </a:lnSpc>
              <a:spcBef>
                <a:spcPts val="0"/>
              </a:spcBef>
              <a:spcAft>
                <a:spcPts val="0"/>
              </a:spcAft>
              <a:buClr>
                <a:schemeClr val="dk1"/>
              </a:buClr>
              <a:buSzPts val="2200"/>
              <a:buChar char="●"/>
            </a:pPr>
            <a:r>
              <a:rPr lang="en" sz="2200">
                <a:solidFill>
                  <a:schemeClr val="dk1"/>
                </a:solidFill>
              </a:rPr>
              <a:t>Read nonfiction through a skeptical lens to identify and analyze important features and elements of the text. </a:t>
            </a:r>
            <a:endParaRPr sz="2200">
              <a:solidFill>
                <a:schemeClr val="dk1"/>
              </a:solidFill>
            </a:endParaRPr>
          </a:p>
          <a:p>
            <a:pPr indent="-368300" lvl="0" marL="457200" rtl="0" algn="l">
              <a:lnSpc>
                <a:spcPct val="100000"/>
              </a:lnSpc>
              <a:spcBef>
                <a:spcPts val="0"/>
              </a:spcBef>
              <a:spcAft>
                <a:spcPts val="0"/>
              </a:spcAft>
              <a:buClr>
                <a:schemeClr val="dk1"/>
              </a:buClr>
              <a:buSzPts val="2200"/>
              <a:buChar char="●"/>
            </a:pPr>
            <a:r>
              <a:rPr lang="en" sz="2200">
                <a:solidFill>
                  <a:schemeClr val="dk1"/>
                </a:solidFill>
              </a:rPr>
              <a:t>Write clear, concise essays in which we cite text evidence from multiple sources.</a:t>
            </a:r>
            <a:endParaRPr sz="2200">
              <a:solidFill>
                <a:schemeClr val="dk1"/>
              </a:solidFill>
            </a:endParaRPr>
          </a:p>
          <a:p>
            <a:pPr indent="-368300" lvl="0" marL="457200" rtl="0" algn="l">
              <a:lnSpc>
                <a:spcPct val="100000"/>
              </a:lnSpc>
              <a:spcBef>
                <a:spcPts val="0"/>
              </a:spcBef>
              <a:spcAft>
                <a:spcPts val="0"/>
              </a:spcAft>
              <a:buClr>
                <a:schemeClr val="dk1"/>
              </a:buClr>
              <a:buSzPts val="2200"/>
              <a:buChar char="●"/>
            </a:pPr>
            <a:r>
              <a:rPr lang="en" sz="2200">
                <a:solidFill>
                  <a:schemeClr val="dk1"/>
                </a:solidFill>
              </a:rPr>
              <a:t>Writing imaginative stories that include suspense, realistic characters, and a resolution.</a:t>
            </a:r>
            <a:endParaRPr sz="2200">
              <a:solidFill>
                <a:schemeClr val="dk1"/>
              </a:solidFill>
            </a:endParaRPr>
          </a:p>
          <a:p>
            <a:pPr indent="-368300" lvl="0" marL="457200" rtl="0" algn="l">
              <a:lnSpc>
                <a:spcPct val="100000"/>
              </a:lnSpc>
              <a:spcBef>
                <a:spcPts val="0"/>
              </a:spcBef>
              <a:spcAft>
                <a:spcPts val="0"/>
              </a:spcAft>
              <a:buClr>
                <a:schemeClr val="dk1"/>
              </a:buClr>
              <a:buSzPts val="2200"/>
              <a:buChar char="●"/>
            </a:pPr>
            <a:r>
              <a:rPr lang="en" sz="2200">
                <a:solidFill>
                  <a:schemeClr val="dk1"/>
                </a:solidFill>
              </a:rPr>
              <a:t>Speaking confidently in front of peers.</a:t>
            </a:r>
            <a:endParaRPr sz="22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800">
                <a:latin typeface="Lobster Two"/>
                <a:ea typeface="Lobster Two"/>
                <a:cs typeface="Lobster Two"/>
                <a:sym typeface="Lobster Two"/>
              </a:rPr>
              <a:t>Independent Reading Routine…</a:t>
            </a:r>
            <a:endParaRPr b="1" sz="4800"/>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Clr>
                <a:schemeClr val="dk1"/>
              </a:buClr>
              <a:buSzPts val="1800"/>
              <a:buChar char="●"/>
            </a:pPr>
            <a:r>
              <a:rPr lang="en">
                <a:solidFill>
                  <a:schemeClr val="dk1"/>
                </a:solidFill>
              </a:rPr>
              <a:t>Independent Reading Routine - using their most current lexile as a guide, students choose books that are of interest to them to read for 20 minutes daily.  </a:t>
            </a:r>
            <a:br>
              <a:rPr lang="en">
                <a:solidFill>
                  <a:schemeClr val="dk1"/>
                </a:solidFill>
              </a:rPr>
            </a:b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While reading, students complete a skill-based graphic organizer. Upon completion of the book, students complete a book project of their choice. </a:t>
            </a:r>
            <a:br>
              <a:rPr lang="en">
                <a:solidFill>
                  <a:schemeClr val="dk1"/>
                </a:solidFill>
              </a:rPr>
            </a:b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Students must complete a minimum of one book, one graphic organizer and one book project per marking period to be counted as an assessment grade.</a:t>
            </a:r>
            <a:br>
              <a:rPr lang="en">
                <a:solidFill>
                  <a:schemeClr val="dk1"/>
                </a:solidFill>
              </a:rPr>
            </a:br>
            <a:r>
              <a:rPr lang="en">
                <a:solidFill>
                  <a:schemeClr val="dk1"/>
                </a:solidFill>
              </a:rPr>
              <a:t> </a:t>
            </a:r>
            <a:endParaRPr>
              <a:solidFill>
                <a:schemeClr val="dk1"/>
              </a:solidFill>
            </a:endParaRPr>
          </a:p>
          <a:p>
            <a:pPr indent="-342900" lvl="0" marL="457200" rtl="0" algn="l">
              <a:lnSpc>
                <a:spcPct val="100000"/>
              </a:lnSpc>
              <a:spcBef>
                <a:spcPts val="0"/>
              </a:spcBef>
              <a:spcAft>
                <a:spcPts val="0"/>
              </a:spcAft>
              <a:buClr>
                <a:schemeClr val="dk1"/>
              </a:buClr>
              <a:buSzPts val="1800"/>
              <a:buChar char="●"/>
            </a:pPr>
            <a:r>
              <a:rPr lang="en">
                <a:solidFill>
                  <a:schemeClr val="dk1"/>
                </a:solidFill>
              </a:rPr>
              <a:t>Students earn tickets per number of pages they’ve read at the end of each marking period.  All tickets are entered into our quarterly Reading Raffle for a chance to win a prize! </a:t>
            </a:r>
            <a:endParaRPr>
              <a:solidFill>
                <a:schemeClr val="dk1"/>
              </a:solidFill>
            </a:endParaRPr>
          </a:p>
          <a:p>
            <a:pPr indent="0" lvl="0" marL="457200" rtl="0" algn="l">
              <a:lnSpc>
                <a:spcPct val="100000"/>
              </a:lnSpc>
              <a:spcBef>
                <a:spcPts val="0"/>
              </a:spcBef>
              <a:spcAft>
                <a:spcPts val="0"/>
              </a:spcAft>
              <a:buNone/>
            </a:pPr>
            <a:r>
              <a:t/>
            </a:r>
            <a:endParaRPr>
              <a:solidFill>
                <a:schemeClr val="dk1"/>
              </a:solidFill>
            </a:endParaRPr>
          </a:p>
          <a:p>
            <a:pPr indent="0" lvl="0" marL="457200" rtl="0" algn="l">
              <a:lnSpc>
                <a:spcPct val="100000"/>
              </a:lnSpc>
              <a:spcBef>
                <a:spcPts val="0"/>
              </a:spcBef>
              <a:spcAft>
                <a:spcPts val="0"/>
              </a:spcAft>
              <a:buNone/>
            </a:pPr>
            <a:r>
              <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800">
                <a:latin typeface="Lobster Two"/>
                <a:ea typeface="Lobster Two"/>
                <a:cs typeface="Lobster Two"/>
                <a:sym typeface="Lobster Two"/>
              </a:rPr>
              <a:t>Daily Expectations for students...</a:t>
            </a:r>
            <a:endParaRPr b="1" sz="4800"/>
          </a:p>
        </p:txBody>
      </p:sp>
      <p:sp>
        <p:nvSpPr>
          <p:cNvPr id="74" name="Google Shape;74;p16"/>
          <p:cNvSpPr txBox="1"/>
          <p:nvPr>
            <p:ph idx="1" type="body"/>
          </p:nvPr>
        </p:nvSpPr>
        <p:spPr>
          <a:xfrm>
            <a:off x="311700" y="830175"/>
            <a:ext cx="8520600" cy="3510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sz="2400">
              <a:solidFill>
                <a:schemeClr val="dk1"/>
              </a:solidFill>
              <a:latin typeface="Lobster Two"/>
              <a:ea typeface="Lobster Two"/>
              <a:cs typeface="Lobster Two"/>
              <a:sym typeface="Lobster Two"/>
            </a:endParaRPr>
          </a:p>
          <a:p>
            <a:pPr indent="-323850" lvl="0" marL="457200" rtl="0" algn="l">
              <a:lnSpc>
                <a:spcPct val="100000"/>
              </a:lnSpc>
              <a:spcBef>
                <a:spcPts val="0"/>
              </a:spcBef>
              <a:spcAft>
                <a:spcPts val="0"/>
              </a:spcAft>
              <a:buClr>
                <a:schemeClr val="dk1"/>
              </a:buClr>
              <a:buSzPts val="1500"/>
              <a:buChar char="●"/>
            </a:pPr>
            <a:r>
              <a:rPr lang="en" sz="1500">
                <a:solidFill>
                  <a:schemeClr val="dk1"/>
                </a:solidFill>
              </a:rPr>
              <a:t>Always do your best, keeping in mind that your best may not be the same from day to day depending on how you are feeling in your mind and heart each day.  Show up and do the best you can each day. Communicate with me and let me know how you are feeling.  I am here for you. </a:t>
            </a:r>
            <a:endParaRPr sz="1500">
              <a:solidFill>
                <a:schemeClr val="dk1"/>
              </a:solidFill>
            </a:endParaRPr>
          </a:p>
          <a:p>
            <a:pPr indent="0" lvl="0" marL="1371600" rtl="0" algn="l">
              <a:lnSpc>
                <a:spcPct val="100000"/>
              </a:lnSpc>
              <a:spcBef>
                <a:spcPts val="0"/>
              </a:spcBef>
              <a:spcAft>
                <a:spcPts val="0"/>
              </a:spcAft>
              <a:buNone/>
            </a:pPr>
            <a:r>
              <a:t/>
            </a:r>
            <a:endParaRPr sz="1500">
              <a:solidFill>
                <a:schemeClr val="dk1"/>
              </a:solidFill>
            </a:endParaRPr>
          </a:p>
          <a:p>
            <a:pPr indent="-323850" lvl="0" marL="457200" rtl="0" algn="l">
              <a:lnSpc>
                <a:spcPct val="100000"/>
              </a:lnSpc>
              <a:spcBef>
                <a:spcPts val="0"/>
              </a:spcBef>
              <a:spcAft>
                <a:spcPts val="0"/>
              </a:spcAft>
              <a:buClr>
                <a:schemeClr val="dk1"/>
              </a:buClr>
              <a:buSzPts val="1500"/>
              <a:buChar char="●"/>
            </a:pPr>
            <a:r>
              <a:rPr lang="en" sz="1500">
                <a:solidFill>
                  <a:schemeClr val="dk1"/>
                </a:solidFill>
              </a:rPr>
              <a:t>If you are confused, ask for help.  We all need help sometimes. It’s always ok to ask for it, especially when we have done our best and are still struggling. </a:t>
            </a:r>
            <a:endParaRPr sz="1500">
              <a:solidFill>
                <a:schemeClr val="dk1"/>
              </a:solidFill>
            </a:endParaRPr>
          </a:p>
          <a:p>
            <a:pPr indent="0" lvl="0" marL="1371600" rtl="0" algn="l">
              <a:lnSpc>
                <a:spcPct val="100000"/>
              </a:lnSpc>
              <a:spcBef>
                <a:spcPts val="0"/>
              </a:spcBef>
              <a:spcAft>
                <a:spcPts val="0"/>
              </a:spcAft>
              <a:buNone/>
            </a:pPr>
            <a:r>
              <a:t/>
            </a:r>
            <a:endParaRPr sz="1500">
              <a:solidFill>
                <a:schemeClr val="dk1"/>
              </a:solidFill>
            </a:endParaRPr>
          </a:p>
          <a:p>
            <a:pPr indent="-323850" lvl="0" marL="457200" rtl="0" algn="l">
              <a:lnSpc>
                <a:spcPct val="100000"/>
              </a:lnSpc>
              <a:spcBef>
                <a:spcPts val="0"/>
              </a:spcBef>
              <a:spcAft>
                <a:spcPts val="0"/>
              </a:spcAft>
              <a:buClr>
                <a:schemeClr val="dk1"/>
              </a:buClr>
              <a:buSzPts val="1500"/>
              <a:buChar char="●"/>
            </a:pPr>
            <a:r>
              <a:rPr lang="en" sz="1500">
                <a:solidFill>
                  <a:schemeClr val="dk1"/>
                </a:solidFill>
              </a:rPr>
              <a:t>Make good choices and do the right thing, even when it’s hard to do. </a:t>
            </a:r>
            <a:endParaRPr sz="1500">
              <a:solidFill>
                <a:schemeClr val="dk1"/>
              </a:solidFill>
            </a:endParaRPr>
          </a:p>
          <a:p>
            <a:pPr indent="0" lvl="0" marL="1371600" rtl="0" algn="l">
              <a:lnSpc>
                <a:spcPct val="100000"/>
              </a:lnSpc>
              <a:spcBef>
                <a:spcPts val="0"/>
              </a:spcBef>
              <a:spcAft>
                <a:spcPts val="0"/>
              </a:spcAft>
              <a:buNone/>
            </a:pPr>
            <a:r>
              <a:t/>
            </a:r>
            <a:endParaRPr sz="1500">
              <a:solidFill>
                <a:schemeClr val="dk1"/>
              </a:solidFill>
            </a:endParaRPr>
          </a:p>
          <a:p>
            <a:pPr indent="-323850" lvl="0" marL="457200" rtl="0" algn="l">
              <a:lnSpc>
                <a:spcPct val="100000"/>
              </a:lnSpc>
              <a:spcBef>
                <a:spcPts val="0"/>
              </a:spcBef>
              <a:spcAft>
                <a:spcPts val="0"/>
              </a:spcAft>
              <a:buClr>
                <a:schemeClr val="dk1"/>
              </a:buClr>
              <a:buSzPts val="1500"/>
              <a:buChar char="●"/>
            </a:pPr>
            <a:r>
              <a:rPr lang="en" sz="1500">
                <a:solidFill>
                  <a:schemeClr val="dk1"/>
                </a:solidFill>
              </a:rPr>
              <a:t>Maintain a growth mindset! Remind yourself that you have what it takes to be successful!</a:t>
            </a:r>
            <a:endParaRPr sz="1500">
              <a:solidFill>
                <a:schemeClr val="dk1"/>
              </a:solidFill>
            </a:endParaRPr>
          </a:p>
          <a:p>
            <a:pPr indent="0" lvl="0" marL="1371600" rtl="0" algn="l">
              <a:lnSpc>
                <a:spcPct val="100000"/>
              </a:lnSpc>
              <a:spcBef>
                <a:spcPts val="0"/>
              </a:spcBef>
              <a:spcAft>
                <a:spcPts val="0"/>
              </a:spcAft>
              <a:buNone/>
            </a:pPr>
            <a:r>
              <a:t/>
            </a:r>
            <a:endParaRPr sz="1500">
              <a:solidFill>
                <a:schemeClr val="dk1"/>
              </a:solidFill>
            </a:endParaRPr>
          </a:p>
          <a:p>
            <a:pPr indent="-323850" lvl="0" marL="457200" rtl="0" algn="l">
              <a:lnSpc>
                <a:spcPct val="100000"/>
              </a:lnSpc>
              <a:spcBef>
                <a:spcPts val="0"/>
              </a:spcBef>
              <a:spcAft>
                <a:spcPts val="0"/>
              </a:spcAft>
              <a:buClr>
                <a:schemeClr val="dk1"/>
              </a:buClr>
              <a:buSzPts val="1500"/>
              <a:buChar char="●"/>
            </a:pPr>
            <a:r>
              <a:rPr lang="en" sz="1500">
                <a:solidFill>
                  <a:schemeClr val="dk1"/>
                </a:solidFill>
              </a:rPr>
              <a:t>We all make mistakes sometimes.  When you do, own your behavior and make an honest and sincere effort to correct it moving forward. Strive to build a life for yourself that makes you feel happy and proud.  You certainly deserve it.</a:t>
            </a:r>
            <a:endParaRPr sz="15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1565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3900">
                <a:latin typeface="Lobster Two"/>
                <a:ea typeface="Lobster Two"/>
                <a:cs typeface="Lobster Two"/>
                <a:sym typeface="Lobster Two"/>
              </a:rPr>
              <a:t>Student Supplies and Classroom Materials</a:t>
            </a:r>
            <a:endParaRPr b="1" sz="3900"/>
          </a:p>
        </p:txBody>
      </p:sp>
      <p:sp>
        <p:nvSpPr>
          <p:cNvPr id="80" name="Google Shape;80;p17"/>
          <p:cNvSpPr txBox="1"/>
          <p:nvPr>
            <p:ph idx="1" type="body"/>
          </p:nvPr>
        </p:nvSpPr>
        <p:spPr>
          <a:xfrm>
            <a:off x="311700" y="863550"/>
            <a:ext cx="8520600" cy="3416400"/>
          </a:xfrm>
          <a:prstGeom prst="rect">
            <a:avLst/>
          </a:prstGeom>
        </p:spPr>
        <p:txBody>
          <a:bodyPr anchorCtr="0" anchor="t" bIns="91425" lIns="91425" spcFirstLastPara="1" rIns="91425" wrap="square" tIns="91425">
            <a:noAutofit/>
          </a:bodyPr>
          <a:lstStyle/>
          <a:p>
            <a:pPr indent="-330200" lvl="0" marL="457200" rtl="0" algn="l">
              <a:lnSpc>
                <a:spcPct val="100000"/>
              </a:lnSpc>
              <a:spcBef>
                <a:spcPts val="0"/>
              </a:spcBef>
              <a:spcAft>
                <a:spcPts val="0"/>
              </a:spcAft>
              <a:buClr>
                <a:schemeClr val="dk1"/>
              </a:buClr>
              <a:buSzPts val="1600"/>
              <a:buChar char="●"/>
            </a:pPr>
            <a:r>
              <a:rPr lang="en" sz="1600">
                <a:solidFill>
                  <a:schemeClr val="dk1"/>
                </a:solidFill>
              </a:rPr>
              <a:t>List of student supplies available on my classpage.  </a:t>
            </a:r>
            <a:endParaRPr sz="1600">
              <a:solidFill>
                <a:schemeClr val="dk1"/>
              </a:solidFill>
            </a:endParaRPr>
          </a:p>
          <a:p>
            <a:pPr indent="0" lvl="0" marL="0" rtl="0" algn="l">
              <a:lnSpc>
                <a:spcPct val="100000"/>
              </a:lnSpc>
              <a:spcBef>
                <a:spcPts val="0"/>
              </a:spcBef>
              <a:spcAft>
                <a:spcPts val="0"/>
              </a:spcAft>
              <a:buNone/>
            </a:pPr>
            <a:r>
              <a:t/>
            </a:r>
            <a:endParaRPr sz="1600">
              <a:solidFill>
                <a:schemeClr val="dk1"/>
              </a:solidFill>
            </a:endParaRPr>
          </a:p>
          <a:p>
            <a:pPr indent="0" lvl="0" marL="914400" rtl="0" algn="l">
              <a:lnSpc>
                <a:spcPct val="100000"/>
              </a:lnSpc>
              <a:spcBef>
                <a:spcPts val="0"/>
              </a:spcBef>
              <a:spcAft>
                <a:spcPts val="0"/>
              </a:spcAft>
              <a:buNone/>
            </a:pPr>
            <a:r>
              <a:t/>
            </a:r>
            <a:endParaRPr sz="1600">
              <a:solidFill>
                <a:schemeClr val="dk1"/>
              </a:solidFill>
            </a:endParaRPr>
          </a:p>
          <a:p>
            <a:pPr indent="-330200" lvl="0" marL="457200" rtl="0" algn="l">
              <a:lnSpc>
                <a:spcPct val="100000"/>
              </a:lnSpc>
              <a:spcBef>
                <a:spcPts val="0"/>
              </a:spcBef>
              <a:spcAft>
                <a:spcPts val="0"/>
              </a:spcAft>
              <a:buClr>
                <a:schemeClr val="dk1"/>
              </a:buClr>
              <a:buSzPts val="1600"/>
              <a:buChar char="●"/>
            </a:pPr>
            <a:r>
              <a:rPr lang="en" sz="1600">
                <a:solidFill>
                  <a:schemeClr val="dk1"/>
                </a:solidFill>
              </a:rPr>
              <a:t>Students may sign out classroom library books to use during our Independent Reading Rotation. In addition, </a:t>
            </a:r>
            <a:r>
              <a:rPr b="1" i="1" lang="en" sz="1600">
                <a:solidFill>
                  <a:schemeClr val="dk1"/>
                </a:solidFill>
              </a:rPr>
              <a:t>Epic!</a:t>
            </a:r>
            <a:r>
              <a:rPr lang="en" sz="1600">
                <a:solidFill>
                  <a:schemeClr val="dk1"/>
                </a:solidFill>
              </a:rPr>
              <a:t> has a large digital library, and students are welcome to choose books from this site to read digitally.  </a:t>
            </a:r>
            <a:endParaRPr sz="1600">
              <a:solidFill>
                <a:schemeClr val="dk1"/>
              </a:solidFill>
            </a:endParaRPr>
          </a:p>
          <a:p>
            <a:pPr indent="0" lvl="0" marL="914400" rtl="0" algn="l">
              <a:lnSpc>
                <a:spcPct val="100000"/>
              </a:lnSpc>
              <a:spcBef>
                <a:spcPts val="0"/>
              </a:spcBef>
              <a:spcAft>
                <a:spcPts val="0"/>
              </a:spcAft>
              <a:buNone/>
            </a:pPr>
            <a:r>
              <a:t/>
            </a:r>
            <a:endParaRPr sz="1600">
              <a:solidFill>
                <a:schemeClr val="dk1"/>
              </a:solidFill>
            </a:endParaRPr>
          </a:p>
          <a:p>
            <a:pPr indent="-336550" lvl="0" marL="457200" rtl="0" algn="l">
              <a:lnSpc>
                <a:spcPct val="100000"/>
              </a:lnSpc>
              <a:spcBef>
                <a:spcPts val="0"/>
              </a:spcBef>
              <a:spcAft>
                <a:spcPts val="0"/>
              </a:spcAft>
              <a:buClr>
                <a:schemeClr val="dk1"/>
              </a:buClr>
              <a:buSzPts val="1700"/>
              <a:buChar char="●"/>
            </a:pPr>
            <a:r>
              <a:rPr lang="en" sz="1600">
                <a:solidFill>
                  <a:schemeClr val="dk1"/>
                </a:solidFill>
              </a:rPr>
              <a:t>Hand sanitizing stations will be set up in various places throughout the room for student use. Students are also welcome to bring and use their own neutral-scented hand sanitizer if they’re more comfortable doing so.</a:t>
            </a:r>
            <a:r>
              <a:rPr lang="en" sz="1700">
                <a:solidFill>
                  <a:schemeClr val="dk1"/>
                </a:solidFill>
              </a:rPr>
              <a:t> </a:t>
            </a:r>
            <a:endParaRPr sz="17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800">
                <a:latin typeface="Lobster Two"/>
                <a:ea typeface="Lobster Two"/>
                <a:cs typeface="Lobster Two"/>
                <a:sym typeface="Lobster Two"/>
              </a:rPr>
              <a:t>Homework</a:t>
            </a:r>
            <a:endParaRPr b="1" sz="4800"/>
          </a:p>
        </p:txBody>
      </p:sp>
      <p:sp>
        <p:nvSpPr>
          <p:cNvPr id="86" name="Google Shape;86;p18"/>
          <p:cNvSpPr txBox="1"/>
          <p:nvPr>
            <p:ph idx="1" type="body"/>
          </p:nvPr>
        </p:nvSpPr>
        <p:spPr>
          <a:xfrm>
            <a:off x="311700" y="1152475"/>
            <a:ext cx="8148300" cy="3416400"/>
          </a:xfrm>
          <a:prstGeom prst="rect">
            <a:avLst/>
          </a:prstGeom>
        </p:spPr>
        <p:txBody>
          <a:bodyPr anchorCtr="0" anchor="t" bIns="91425" lIns="91425" spcFirstLastPara="1" rIns="91425" wrap="square" tIns="91425">
            <a:noAutofit/>
          </a:bodyPr>
          <a:lstStyle/>
          <a:p>
            <a:pPr indent="-349250" lvl="0" marL="457200" rtl="0" algn="l">
              <a:lnSpc>
                <a:spcPct val="100000"/>
              </a:lnSpc>
              <a:spcBef>
                <a:spcPts val="0"/>
              </a:spcBef>
              <a:spcAft>
                <a:spcPts val="0"/>
              </a:spcAft>
              <a:buClr>
                <a:srgbClr val="000000"/>
              </a:buClr>
              <a:buSzPts val="1900"/>
              <a:buChar char="●"/>
            </a:pPr>
            <a:r>
              <a:rPr lang="en" sz="1900">
                <a:solidFill>
                  <a:srgbClr val="000000"/>
                </a:solidFill>
              </a:rPr>
              <a:t>Will be assigned on an as needed basis and likely consist mostly of unfinished classwork.</a:t>
            </a:r>
            <a:endParaRPr sz="1900">
              <a:solidFill>
                <a:srgbClr val="000000"/>
              </a:solidFill>
            </a:endParaRPr>
          </a:p>
          <a:p>
            <a:pPr indent="-349250" lvl="0" marL="457200" rtl="0" algn="l">
              <a:lnSpc>
                <a:spcPct val="100000"/>
              </a:lnSpc>
              <a:spcBef>
                <a:spcPts val="0"/>
              </a:spcBef>
              <a:spcAft>
                <a:spcPts val="0"/>
              </a:spcAft>
              <a:buClr>
                <a:srgbClr val="000000"/>
              </a:buClr>
              <a:buSzPts val="1900"/>
              <a:buChar char="●"/>
            </a:pPr>
            <a:r>
              <a:rPr lang="en" sz="1900">
                <a:solidFill>
                  <a:srgbClr val="000000"/>
                </a:solidFill>
              </a:rPr>
              <a:t>Following an absence, students will be expected to complete at home and to the best of their ability any assignments that they missed in class.</a:t>
            </a:r>
            <a:endParaRPr sz="1900">
              <a:solidFill>
                <a:srgbClr val="000000"/>
              </a:solidFill>
            </a:endParaRPr>
          </a:p>
          <a:p>
            <a:pPr indent="-349250" lvl="0" marL="457200" rtl="0" algn="l">
              <a:lnSpc>
                <a:spcPct val="100000"/>
              </a:lnSpc>
              <a:spcBef>
                <a:spcPts val="0"/>
              </a:spcBef>
              <a:spcAft>
                <a:spcPts val="0"/>
              </a:spcAft>
              <a:buClr>
                <a:srgbClr val="000000"/>
              </a:buClr>
              <a:buSzPts val="1900"/>
              <a:buChar char="●"/>
            </a:pPr>
            <a:r>
              <a:rPr lang="en" sz="1900">
                <a:solidFill>
                  <a:srgbClr val="000000"/>
                </a:solidFill>
              </a:rPr>
              <a:t>After school extra help sessions with be available for students who need help completing unfinished classwork and missed assignments.</a:t>
            </a:r>
            <a:endParaRPr sz="1900">
              <a:solidFill>
                <a:srgbClr val="000000"/>
              </a:solidFill>
            </a:endParaRPr>
          </a:p>
          <a:p>
            <a:pPr indent="-349250" lvl="0" marL="457200" rtl="0" algn="l">
              <a:lnSpc>
                <a:spcPct val="100000"/>
              </a:lnSpc>
              <a:spcBef>
                <a:spcPts val="0"/>
              </a:spcBef>
              <a:spcAft>
                <a:spcPts val="0"/>
              </a:spcAft>
              <a:buClr>
                <a:srgbClr val="000000"/>
              </a:buClr>
              <a:buSzPts val="1900"/>
              <a:buChar char="●"/>
            </a:pPr>
            <a:r>
              <a:rPr lang="en" sz="1900">
                <a:solidFill>
                  <a:srgbClr val="000000"/>
                </a:solidFill>
              </a:rPr>
              <a:t>Please check our Google Classroom page as well as our classpage for classwork </a:t>
            </a:r>
            <a:r>
              <a:rPr lang="en" sz="1900">
                <a:solidFill>
                  <a:srgbClr val="000000"/>
                </a:solidFill>
              </a:rPr>
              <a:t>assignments</a:t>
            </a:r>
            <a:r>
              <a:rPr lang="en" sz="1900">
                <a:solidFill>
                  <a:srgbClr val="000000"/>
                </a:solidFill>
              </a:rPr>
              <a:t> and upcoming due dates.  </a:t>
            </a:r>
            <a:endParaRPr sz="1900">
              <a:solidFill>
                <a:srgbClr val="000000"/>
              </a:solidFill>
            </a:endParaRPr>
          </a:p>
          <a:p>
            <a:pPr indent="0" lvl="0" marL="0" rtl="0" algn="l">
              <a:spcBef>
                <a:spcPts val="1600"/>
              </a:spcBef>
              <a:spcAft>
                <a:spcPts val="1600"/>
              </a:spcAft>
              <a:buNone/>
            </a:pPr>
            <a:r>
              <a:t/>
            </a:r>
            <a:endParaRPr sz="24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800">
                <a:latin typeface="Lobster Two"/>
                <a:ea typeface="Lobster Two"/>
                <a:cs typeface="Lobster Two"/>
                <a:sym typeface="Lobster Two"/>
              </a:rPr>
              <a:t>Absences</a:t>
            </a:r>
            <a:endParaRPr b="1" sz="4800"/>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Students are responsible for making up all work that they missed following an absence within a reasonable amount of time. Students and I can and will work together to decide on that time frame, but generally, one day for each day absent. </a:t>
            </a:r>
            <a:r>
              <a:rPr lang="en" sz="2100">
                <a:solidFill>
                  <a:schemeClr val="dk1"/>
                </a:solidFill>
              </a:rPr>
              <a:t>  </a:t>
            </a:r>
            <a:endParaRPr sz="21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sz="21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Students can check the </a:t>
            </a:r>
            <a:r>
              <a:rPr lang="en" u="sng">
                <a:solidFill>
                  <a:srgbClr val="0000FF"/>
                </a:solidFill>
                <a:hlinkClick r:id="rId3">
                  <a:extLst>
                    <a:ext uri="{A12FA001-AC4F-418D-AE19-62706E023703}">
                      <ahyp:hlinkClr val="tx"/>
                    </a:ext>
                  </a:extLst>
                </a:hlinkClick>
              </a:rPr>
              <a:t>“Daily Classwork Calendar</a:t>
            </a:r>
            <a:r>
              <a:rPr lang="en" u="sng">
                <a:solidFill>
                  <a:srgbClr val="0000FF"/>
                </a:solidFill>
                <a:hlinkClick r:id="rId4">
                  <a:extLst>
                    <a:ext uri="{A12FA001-AC4F-418D-AE19-62706E023703}">
                      <ahyp:hlinkClr val="tx"/>
                    </a:ext>
                  </a:extLst>
                </a:hlinkClick>
              </a:rPr>
              <a:t>”</a:t>
            </a:r>
            <a:r>
              <a:rPr lang="en">
                <a:solidFill>
                  <a:schemeClr val="dk1"/>
                </a:solidFill>
              </a:rPr>
              <a:t> (accessible via our Google Classroom and our class page) for missed assignments. </a:t>
            </a: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extrahelp-logo.jpg" id="97" name="Google Shape;97;p20"/>
          <p:cNvPicPr preferRelativeResize="0"/>
          <p:nvPr/>
        </p:nvPicPr>
        <p:blipFill>
          <a:blip r:embed="rId3">
            <a:alphaModFix/>
          </a:blip>
          <a:stretch>
            <a:fillRect/>
          </a:stretch>
        </p:blipFill>
        <p:spPr>
          <a:xfrm>
            <a:off x="4926200" y="853600"/>
            <a:ext cx="3906101" cy="3150075"/>
          </a:xfrm>
          <a:prstGeom prst="rect">
            <a:avLst/>
          </a:prstGeom>
          <a:noFill/>
          <a:ln>
            <a:noFill/>
          </a:ln>
        </p:spPr>
      </p:pic>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800">
                <a:latin typeface="Lobster Two"/>
                <a:ea typeface="Lobster Two"/>
                <a:cs typeface="Lobster Two"/>
                <a:sym typeface="Lobster Two"/>
              </a:rPr>
              <a:t>Extra Help</a:t>
            </a:r>
            <a:endParaRPr sz="4800">
              <a:latin typeface="Lobster Two"/>
              <a:ea typeface="Lobster Two"/>
              <a:cs typeface="Lobster Two"/>
              <a:sym typeface="Lobster Two"/>
            </a:endParaRPr>
          </a:p>
        </p:txBody>
      </p:sp>
      <p:sp>
        <p:nvSpPr>
          <p:cNvPr id="99" name="Google Shape;99;p20"/>
          <p:cNvSpPr txBox="1"/>
          <p:nvPr>
            <p:ph idx="1" type="body"/>
          </p:nvPr>
        </p:nvSpPr>
        <p:spPr>
          <a:xfrm>
            <a:off x="311700" y="1152475"/>
            <a:ext cx="4464300" cy="34164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Clr>
                <a:srgbClr val="000000"/>
              </a:buClr>
              <a:buSzPts val="2100"/>
              <a:buChar char="●"/>
            </a:pPr>
            <a:r>
              <a:rPr lang="en" sz="2100">
                <a:solidFill>
                  <a:srgbClr val="000000"/>
                </a:solidFill>
              </a:rPr>
              <a:t>After school extra help is available on Thursdays (unless otherwise noted) beginning at 2:30.</a:t>
            </a:r>
            <a:endParaRPr sz="2100">
              <a:solidFill>
                <a:srgbClr val="000000"/>
              </a:solidFill>
            </a:endParaRPr>
          </a:p>
          <a:p>
            <a:pPr indent="-361950" lvl="0" marL="457200" rtl="0" algn="l">
              <a:spcBef>
                <a:spcPts val="0"/>
              </a:spcBef>
              <a:spcAft>
                <a:spcPts val="0"/>
              </a:spcAft>
              <a:buClr>
                <a:srgbClr val="000000"/>
              </a:buClr>
              <a:buSzPts val="2100"/>
              <a:buChar char="●"/>
            </a:pPr>
            <a:r>
              <a:rPr lang="en" sz="2100">
                <a:solidFill>
                  <a:srgbClr val="000000"/>
                </a:solidFill>
              </a:rPr>
              <a:t>A 3:40 bus is available to </a:t>
            </a:r>
            <a:r>
              <a:rPr lang="en" sz="2100">
                <a:solidFill>
                  <a:srgbClr val="000000"/>
                </a:solidFill>
              </a:rPr>
              <a:t>transport</a:t>
            </a:r>
            <a:r>
              <a:rPr lang="en" sz="2100">
                <a:solidFill>
                  <a:srgbClr val="000000"/>
                </a:solidFill>
              </a:rPr>
              <a:t> students home. </a:t>
            </a:r>
            <a:endParaRPr sz="2100">
              <a:solidFill>
                <a:srgbClr val="000000"/>
              </a:solidFill>
            </a:endParaRPr>
          </a:p>
          <a:p>
            <a:pPr indent="-361950" lvl="0" marL="457200" rtl="0" algn="l">
              <a:spcBef>
                <a:spcPts val="0"/>
              </a:spcBef>
              <a:spcAft>
                <a:spcPts val="0"/>
              </a:spcAft>
              <a:buClr>
                <a:srgbClr val="000000"/>
              </a:buClr>
              <a:buSzPts val="2100"/>
              <a:buChar char="●"/>
            </a:pPr>
            <a:r>
              <a:rPr lang="en" sz="2100">
                <a:solidFill>
                  <a:srgbClr val="000000"/>
                </a:solidFill>
              </a:rPr>
              <a:t>Students must sign up in the classroom when and if they plan to stay for an extra help session. </a:t>
            </a:r>
            <a:endParaRPr sz="21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800">
                <a:latin typeface="Lobster Two"/>
                <a:ea typeface="Lobster Two"/>
                <a:cs typeface="Lobster Two"/>
                <a:sym typeface="Lobster Two"/>
              </a:rPr>
              <a:t>Grading - Parent Portal (Genesis)</a:t>
            </a:r>
            <a:endParaRPr b="1" sz="4800">
              <a:latin typeface="Lobster Two"/>
              <a:ea typeface="Lobster Two"/>
              <a:cs typeface="Lobster Two"/>
              <a:sym typeface="Lobster Two"/>
            </a:endParaRPr>
          </a:p>
        </p:txBody>
      </p:sp>
      <p:sp>
        <p:nvSpPr>
          <p:cNvPr id="105" name="Google Shape;105;p21"/>
          <p:cNvSpPr txBox="1"/>
          <p:nvPr>
            <p:ph idx="1" type="body"/>
          </p:nvPr>
        </p:nvSpPr>
        <p:spPr>
          <a:xfrm>
            <a:off x="311700" y="1108525"/>
            <a:ext cx="8520600" cy="34605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Assessments (Quizzes, Tests, Essays, Projects) = 50%</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Class Participation (various in-class assignments) = 30%</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Homework (on an as needed basis) = 20%</a:t>
            </a:r>
            <a:endParaRPr b="1" sz="2000">
              <a:solidFill>
                <a:srgbClr val="000000"/>
              </a:solidFill>
            </a:endParaRPr>
          </a:p>
          <a:p>
            <a:pPr indent="0" lvl="0" marL="0" rtl="0" algn="l">
              <a:spcBef>
                <a:spcPts val="0"/>
              </a:spcBef>
              <a:spcAft>
                <a:spcPts val="0"/>
              </a:spcAft>
              <a:buNone/>
            </a:pPr>
            <a:r>
              <a:rPr lang="en" sz="2400">
                <a:solidFill>
                  <a:srgbClr val="000000"/>
                </a:solidFill>
              </a:rPr>
              <a:t>A = 90-100</a:t>
            </a:r>
            <a:endParaRPr sz="2400">
              <a:solidFill>
                <a:srgbClr val="000000"/>
              </a:solidFill>
            </a:endParaRPr>
          </a:p>
          <a:p>
            <a:pPr indent="0" lvl="0" marL="0" rtl="0" algn="l">
              <a:spcBef>
                <a:spcPts val="0"/>
              </a:spcBef>
              <a:spcAft>
                <a:spcPts val="0"/>
              </a:spcAft>
              <a:buNone/>
            </a:pPr>
            <a:r>
              <a:rPr lang="en" sz="2400">
                <a:solidFill>
                  <a:srgbClr val="000000"/>
                </a:solidFill>
              </a:rPr>
              <a:t>B = 80-89</a:t>
            </a:r>
            <a:endParaRPr sz="2400">
              <a:solidFill>
                <a:srgbClr val="000000"/>
              </a:solidFill>
            </a:endParaRPr>
          </a:p>
          <a:p>
            <a:pPr indent="0" lvl="0" marL="0" rtl="0" algn="l">
              <a:spcBef>
                <a:spcPts val="0"/>
              </a:spcBef>
              <a:spcAft>
                <a:spcPts val="0"/>
              </a:spcAft>
              <a:buNone/>
            </a:pPr>
            <a:r>
              <a:rPr lang="en" sz="2400">
                <a:solidFill>
                  <a:srgbClr val="000000"/>
                </a:solidFill>
              </a:rPr>
              <a:t>C = 70-79</a:t>
            </a:r>
            <a:endParaRPr sz="2400">
              <a:solidFill>
                <a:srgbClr val="000000"/>
              </a:solidFill>
            </a:endParaRPr>
          </a:p>
          <a:p>
            <a:pPr indent="0" lvl="0" marL="0" rtl="0" algn="l">
              <a:spcBef>
                <a:spcPts val="0"/>
              </a:spcBef>
              <a:spcAft>
                <a:spcPts val="0"/>
              </a:spcAft>
              <a:buNone/>
            </a:pPr>
            <a:r>
              <a:rPr lang="en" sz="2400">
                <a:solidFill>
                  <a:srgbClr val="000000"/>
                </a:solidFill>
              </a:rPr>
              <a:t>D = 65-69</a:t>
            </a:r>
            <a:endParaRPr sz="2400">
              <a:solidFill>
                <a:srgbClr val="000000"/>
              </a:solidFill>
            </a:endParaRPr>
          </a:p>
          <a:p>
            <a:pPr indent="0" lvl="0" marL="0" rtl="0" algn="l">
              <a:spcBef>
                <a:spcPts val="0"/>
              </a:spcBef>
              <a:spcAft>
                <a:spcPts val="0"/>
              </a:spcAft>
              <a:buNone/>
            </a:pPr>
            <a:r>
              <a:rPr lang="en" sz="2400">
                <a:solidFill>
                  <a:srgbClr val="000000"/>
                </a:solidFill>
              </a:rPr>
              <a:t>F = 64 and below</a:t>
            </a:r>
            <a:endParaRPr sz="2600">
              <a:solidFill>
                <a:srgbClr val="000000"/>
              </a:solidFill>
              <a:latin typeface="Lobster Two"/>
              <a:ea typeface="Lobster Two"/>
              <a:cs typeface="Lobster Two"/>
              <a:sym typeface="Lobster Tw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